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294" r:id="rId3"/>
    <p:sldId id="295" r:id="rId4"/>
    <p:sldId id="296" r:id="rId5"/>
    <p:sldId id="297" r:id="rId6"/>
    <p:sldId id="298" r:id="rId7"/>
    <p:sldId id="289" r:id="rId8"/>
    <p:sldId id="264" r:id="rId9"/>
    <p:sldId id="290" r:id="rId10"/>
    <p:sldId id="265" r:id="rId11"/>
    <p:sldId id="266" r:id="rId12"/>
    <p:sldId id="267" r:id="rId13"/>
    <p:sldId id="293" r:id="rId14"/>
    <p:sldId id="268" r:id="rId15"/>
    <p:sldId id="269" r:id="rId16"/>
    <p:sldId id="291" r:id="rId17"/>
    <p:sldId id="270" r:id="rId18"/>
    <p:sldId id="271" r:id="rId19"/>
    <p:sldId id="272" r:id="rId20"/>
    <p:sldId id="273" r:id="rId21"/>
    <p:sldId id="274" r:id="rId22"/>
    <p:sldId id="292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71" autoAdjust="0"/>
    <p:restoredTop sz="61265" autoAdjust="0"/>
  </p:normalViewPr>
  <p:slideViewPr>
    <p:cSldViewPr>
      <p:cViewPr varScale="1">
        <p:scale>
          <a:sx n="68" d="100"/>
          <a:sy n="68" d="100"/>
        </p:scale>
        <p:origin x="132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7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6" y="2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/>
          <a:lstStyle>
            <a:lvl1pPr algn="r">
              <a:defRPr sz="1100"/>
            </a:lvl1pPr>
          </a:lstStyle>
          <a:p>
            <a:fld id="{5CAE133A-4028-4E2B-B049-6F148B77E5AB}" type="datetime1">
              <a:rPr lang="en-US" smtClean="0"/>
              <a:t>23-Jan-25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" y="9120189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6" y="9120189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 anchor="b"/>
          <a:lstStyle>
            <a:lvl1pPr algn="r">
              <a:defRPr sz="1100"/>
            </a:lvl1pPr>
          </a:lstStyle>
          <a:p>
            <a:fld id="{4825AA9F-B079-466D-A19E-A0BED09FA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51494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90" y="1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/>
          <a:lstStyle>
            <a:lvl1pPr algn="r">
              <a:defRPr sz="1200"/>
            </a:lvl1pPr>
          </a:lstStyle>
          <a:p>
            <a:fld id="{A9B5FCE6-2331-4AF4-8362-9D091070A463}" type="datetime1">
              <a:rPr lang="en-US" smtClean="0"/>
              <a:t>23-Jan-25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2313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7701" tIns="43851" rIns="87701" bIns="4385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vert="horz" lIns="87701" tIns="43851" rIns="87701" bIns="4385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90" y="9119474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 anchor="b"/>
          <a:lstStyle>
            <a:lvl1pPr algn="r">
              <a:defRPr sz="1200"/>
            </a:lvl1pPr>
          </a:lstStyle>
          <a:p>
            <a:fld id="{7106D8DA-1A55-4414-9F6D-9B871CCC3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3332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6D8DA-1A55-4414-9F6D-9B871CCC3BEB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899B3EB-F4B9-4EC3-8874-9456869D1B5F}" type="datetime1">
              <a:rPr lang="en-US" smtClean="0"/>
              <a:t>23-Jan-25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723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CE520-94D8-471E-9246-3DA957E543CE}" type="datetime1">
              <a:rPr lang="en-US" smtClean="0"/>
              <a:t>23-Jan-25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/>
              <a:t> </a:t>
            </a:r>
            <a:r>
              <a:rPr lang="en-US" smtClean="0"/>
              <a:t>of 34</a:t>
            </a:r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9A059-0900-46A5-86CD-6CBACA225E83}" type="datetime1">
              <a:rPr lang="en-US" smtClean="0"/>
              <a:t>23-Jan-25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/>
              <a:t> </a:t>
            </a:r>
            <a:r>
              <a:rPr lang="en-US" smtClean="0"/>
              <a:t>of 34</a:t>
            </a:r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0799-E2B8-4119-BEA9-5BBF8CE2B0FA}" type="datetime1">
              <a:rPr lang="en-US" smtClean="0"/>
              <a:t>23-Jan-25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/>
              <a:t> </a:t>
            </a:r>
            <a:r>
              <a:rPr lang="en-US" smtClean="0"/>
              <a:t>of 34</a:t>
            </a:r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sm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0913C-A7DD-4021-AFBC-947EB765CE4C}" type="datetime1">
              <a:rPr lang="en-US" smtClean="0"/>
              <a:t>23-Jan-25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/>
              <a:t> </a:t>
            </a:r>
            <a:r>
              <a:rPr lang="en-US" smtClean="0"/>
              <a:t>of 34</a:t>
            </a:r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264FA-CC1B-47DB-A93A-6B4BBC436045}" type="datetime1">
              <a:rPr lang="en-US" smtClean="0"/>
              <a:t>23-Jan-25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/>
              <a:t> </a:t>
            </a:r>
            <a:r>
              <a:rPr lang="en-US" smtClean="0"/>
              <a:t>of 34</a:t>
            </a:r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BA4E8-8C0A-4D25-81B1-03C2082B47D6}" type="datetime1">
              <a:rPr lang="en-US" smtClean="0"/>
              <a:t>23-Jan-25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/>
              <a:t> </a:t>
            </a:r>
            <a:r>
              <a:rPr lang="en-US" smtClean="0"/>
              <a:t>of 34</a:t>
            </a:r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1D4E8-1CCE-4EFF-A36C-E105DDD56AAD}" type="datetime1">
              <a:rPr lang="en-US" smtClean="0"/>
              <a:t>23-Jan-25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/>
              <a:t> </a:t>
            </a:r>
            <a:r>
              <a:rPr lang="en-US" smtClean="0"/>
              <a:t>of 34</a:t>
            </a:r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1C7D-1228-46DC-9402-5957496C3C04}" type="datetime1">
              <a:rPr lang="en-US" smtClean="0"/>
              <a:t>23-Jan-25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r>
              <a:rPr lang="en-US"/>
              <a:t> </a:t>
            </a:r>
            <a:r>
              <a:rPr lang="en-US" smtClean="0"/>
              <a:t>of 34</a:t>
            </a:r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4DF6C-52F4-4529-BC53-6E2674900ED7}" type="datetime1">
              <a:rPr lang="en-US" smtClean="0"/>
              <a:t>23-Jan-25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/>
              <a:t> </a:t>
            </a:r>
            <a:r>
              <a:rPr lang="en-US" smtClean="0"/>
              <a:t>of 34</a:t>
            </a:r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FFD2-C90D-4BD9-95AC-D49FE82B0BB0}" type="datetime1">
              <a:rPr lang="en-US" smtClean="0"/>
              <a:t>23-Jan-25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/>
              <a:t> </a:t>
            </a:r>
            <a:r>
              <a:rPr lang="en-US" smtClean="0"/>
              <a:t>of 34</a:t>
            </a:r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B32C9-888E-4264-AE70-E187E0827B99}" type="datetime1">
              <a:rPr lang="en-US" smtClean="0"/>
              <a:t>23-Jan-25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/>
              <a:t> </a:t>
            </a:r>
            <a:r>
              <a:rPr lang="en-US" smtClean="0"/>
              <a:t>of 34</a:t>
            </a:r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C945B-C34E-410F-BC8F-BE6BC04FBFD5}" type="datetime1">
              <a:rPr lang="en-US" smtClean="0"/>
              <a:t>23-Jan-25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/>
              <a:t> </a:t>
            </a:r>
            <a:r>
              <a:rPr lang="en-US" smtClean="0"/>
              <a:t>of 34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randomBar dir="vert"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bmarinecablemap.com/" TargetMode="External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5CE0923-3D36-B844-ABB9-09E4CC091973}"/>
              </a:ext>
            </a:extLst>
          </p:cNvPr>
          <p:cNvSpPr txBox="1"/>
          <p:nvPr/>
        </p:nvSpPr>
        <p:spPr>
          <a:xfrm>
            <a:off x="971549" y="4859834"/>
            <a:ext cx="7239000" cy="83099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800" cap="small" dirty="0"/>
              <a:t>Dr. Asif Zaman</a:t>
            </a:r>
          </a:p>
          <a:p>
            <a:pPr lvl="0" algn="ctr"/>
            <a:r>
              <a:rPr lang="en-US" cap="small" dirty="0" smtClean="0"/>
              <a:t>Professor</a:t>
            </a:r>
            <a:r>
              <a:rPr lang="en-US" cap="small" dirty="0"/>
              <a:t>, CSE, RU</a:t>
            </a:r>
            <a:endParaRPr lang="en-US" sz="1600" cap="smal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B4CA43-643D-464F-9224-94A7532BF723}"/>
              </a:ext>
            </a:extLst>
          </p:cNvPr>
          <p:cNvSpPr txBox="1"/>
          <p:nvPr/>
        </p:nvSpPr>
        <p:spPr>
          <a:xfrm>
            <a:off x="228598" y="363512"/>
            <a:ext cx="8724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50000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CSE3251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SzPct val="50000"/>
            </a:pPr>
            <a:r>
              <a:rPr lang="en-US" sz="4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Networks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9005FD-53FB-5A4C-8129-D388E8718F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18150" y="2477464"/>
            <a:ext cx="1545795" cy="144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66E415-3D37-5C4C-8344-081E500E7F6B}"/>
              </a:ext>
            </a:extLst>
          </p:cNvPr>
          <p:cNvSpPr txBox="1"/>
          <p:nvPr/>
        </p:nvSpPr>
        <p:spPr>
          <a:xfrm>
            <a:off x="6296628" y="65049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26736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F3C5E-E7EA-F646-82C1-15DF02626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cap="small" dirty="0"/>
              <a:t>Computer Network vs Distributed </a:t>
            </a:r>
            <a:r>
              <a:rPr lang="en-US" sz="3600" b="1" cap="small" dirty="0" smtClean="0"/>
              <a:t>Systems</a:t>
            </a:r>
            <a:endParaRPr lang="en-US" sz="3600" b="1" cap="smal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4B293-EDDB-3345-BD21-5223B9EA9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876800" cy="4525963"/>
          </a:xfrm>
        </p:spPr>
        <p:txBody>
          <a:bodyPr>
            <a:normAutofit/>
          </a:bodyPr>
          <a:lstStyle/>
          <a:p>
            <a:r>
              <a:rPr lang="en-US" sz="2200" dirty="0"/>
              <a:t>There is considerable </a:t>
            </a:r>
            <a:r>
              <a:rPr lang="en-US" sz="22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confusion</a:t>
            </a:r>
            <a:r>
              <a:rPr lang="en-US" sz="2200" dirty="0"/>
              <a:t> in the literature between </a:t>
            </a:r>
            <a:r>
              <a:rPr lang="en-US" sz="2200" dirty="0" smtClean="0"/>
              <a:t>…</a:t>
            </a:r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Distributed system… appear as </a:t>
            </a:r>
            <a:r>
              <a:rPr lang="en-US" sz="22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a single system to user</a:t>
            </a:r>
            <a:r>
              <a:rPr lang="en-US" sz="2200" b="1" dirty="0" smtClean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.</a:t>
            </a:r>
          </a:p>
          <a:p>
            <a:endParaRPr lang="en-US" sz="2200" b="1" dirty="0">
              <a:effectLst>
                <a:glow rad="965200">
                  <a:srgbClr val="FFFF00">
                    <a:alpha val="83000"/>
                  </a:srgbClr>
                </a:glow>
              </a:effectLst>
            </a:endParaRPr>
          </a:p>
          <a:p>
            <a:r>
              <a:rPr lang="en-US" sz="2200" dirty="0"/>
              <a:t>A distributed system is a software system built on </a:t>
            </a:r>
            <a:r>
              <a:rPr lang="en-US" sz="22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top of a network.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9A4E17-90EB-A84F-886F-4C964BDCE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r>
              <a:rPr lang="en-US"/>
              <a:t> </a:t>
            </a:r>
            <a:r>
              <a:rPr lang="en-US" smtClean="0"/>
              <a:t>of 34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BF1046-E51E-1B44-AC84-B37047D59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2286000"/>
            <a:ext cx="3374571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3664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A2CB9-9FBC-6047-A1A1-29661F29E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Applications </a:t>
            </a:r>
            <a:r>
              <a:rPr lang="en-US" dirty="0"/>
              <a:t>of Computer </a:t>
            </a:r>
            <a:r>
              <a:rPr lang="en-US" dirty="0" smtClean="0"/>
              <a:t>Network??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DED2-7725-2C45-9C5B-46D82BAED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1223010" lvl="2" indent="-548640">
              <a:buFont typeface="+mj-lt"/>
              <a:buAutoNum type="arabicPeriod"/>
            </a:pPr>
            <a:r>
              <a:rPr lang="en-US" sz="3200" dirty="0"/>
              <a:t>Business Applications</a:t>
            </a:r>
          </a:p>
          <a:p>
            <a:pPr marL="1223010" lvl="2" indent="-548640">
              <a:buFont typeface="+mj-lt"/>
              <a:buAutoNum type="arabicPeriod"/>
            </a:pPr>
            <a:r>
              <a:rPr lang="en-US" sz="3200" dirty="0"/>
              <a:t>Home Applications</a:t>
            </a:r>
          </a:p>
          <a:p>
            <a:pPr marL="1223010" lvl="2" indent="-548640">
              <a:buFont typeface="+mj-lt"/>
              <a:buAutoNum type="arabicPeriod"/>
            </a:pPr>
            <a:r>
              <a:rPr lang="en-US" sz="3200" dirty="0"/>
              <a:t>Mobile Users</a:t>
            </a:r>
          </a:p>
          <a:p>
            <a:pPr marL="1223010" lvl="2" indent="-548640">
              <a:buFont typeface="+mj-lt"/>
              <a:buAutoNum type="arabicPeriod"/>
            </a:pPr>
            <a:r>
              <a:rPr lang="en-US" sz="3200" dirty="0"/>
              <a:t>Social Issues</a:t>
            </a:r>
          </a:p>
          <a:p>
            <a:pPr lvl="1"/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22677-0722-0B4D-B689-432F4300F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r>
              <a:rPr lang="en-US"/>
              <a:t> </a:t>
            </a:r>
            <a:r>
              <a:rPr lang="en-US" smtClean="0"/>
              <a:t>of 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02428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26B81-EF3A-994F-9DC7-A4C596B7C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Business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87165-A8DA-E244-8D1D-026053E36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Primary </a:t>
            </a:r>
            <a:r>
              <a:rPr lang="en-US" sz="2600" b="1" dirty="0" smtClean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Goal???</a:t>
            </a:r>
            <a:endParaRPr lang="en-US" sz="2600" b="1" dirty="0">
              <a:effectLst>
                <a:glow rad="965200">
                  <a:srgbClr val="FFFF00">
                    <a:alpha val="83000"/>
                  </a:srgbClr>
                </a:glow>
              </a:effectLst>
            </a:endParaRPr>
          </a:p>
          <a:p>
            <a:r>
              <a:rPr lang="en-US" sz="26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Resource sharing:</a:t>
            </a:r>
          </a:p>
          <a:p>
            <a:pPr lvl="2"/>
            <a:r>
              <a:rPr lang="en-US" sz="2600" dirty="0" smtClean="0"/>
              <a:t>Share printer, scanner…</a:t>
            </a:r>
            <a:endParaRPr lang="en-US" sz="2600" dirty="0"/>
          </a:p>
          <a:p>
            <a:pPr lvl="2"/>
            <a:r>
              <a:rPr lang="en-US" sz="2600" dirty="0"/>
              <a:t>more important than sharing physical resources –</a:t>
            </a:r>
            <a:r>
              <a:rPr lang="en-US" sz="2600" b="1" cap="small" dirty="0">
                <a:solidFill>
                  <a:srgbClr val="FF0000"/>
                </a:solidFill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sharing data</a:t>
            </a:r>
          </a:p>
          <a:p>
            <a:pPr lvl="3"/>
            <a:r>
              <a:rPr lang="en-US" sz="2200" dirty="0"/>
              <a:t>Share customer records</a:t>
            </a:r>
            <a:r>
              <a:rPr lang="en-US" sz="2200" dirty="0" smtClean="0"/>
              <a:t>…</a:t>
            </a:r>
          </a:p>
          <a:p>
            <a:r>
              <a:rPr lang="en-US" sz="2600" dirty="0" smtClean="0"/>
              <a:t>Two important concept in resource sharing</a:t>
            </a:r>
            <a:endParaRPr lang="en-US" sz="2600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2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VPNs (Virtual Private Networks)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200" b="1" dirty="0"/>
              <a:t>Client Server Model:</a:t>
            </a:r>
          </a:p>
          <a:p>
            <a:pPr lvl="2"/>
            <a:r>
              <a:rPr lang="en-US" sz="2200" dirty="0"/>
              <a:t>Web </a:t>
            </a:r>
            <a:r>
              <a:rPr lang="en-US" sz="2200" dirty="0" smtClean="0"/>
              <a:t>application</a:t>
            </a: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FFBD56-BEAE-D844-B51D-60FA09044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r>
              <a:rPr lang="en-US"/>
              <a:t> </a:t>
            </a:r>
            <a:r>
              <a:rPr lang="en-US" smtClean="0"/>
              <a:t>of 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97037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VPNs (Virtual Private Networks)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r>
              <a:rPr lang="en-US" smtClean="0"/>
              <a:t> of 34</a:t>
            </a:r>
            <a:endParaRPr lang="en-US" dirty="0"/>
          </a:p>
        </p:txBody>
      </p:sp>
      <p:pic>
        <p:nvPicPr>
          <p:cNvPr id="1026" name="Picture 2" descr="undefined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5"/>
          <a:stretch/>
        </p:blipFill>
        <p:spPr bwMode="auto">
          <a:xfrm>
            <a:off x="1371319" y="1600200"/>
            <a:ext cx="6401362" cy="399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99000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1CB37-365B-444C-8B0F-7A62DCD7C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Server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710F81-1CF1-4E43-96AF-50A3EF89C8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4192070"/>
            <a:ext cx="7010400" cy="178243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8361DB-2EC8-3749-90AC-3472A6C5A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r>
              <a:rPr lang="en-US"/>
              <a:t> </a:t>
            </a:r>
            <a:r>
              <a:rPr lang="en-US" smtClean="0"/>
              <a:t>of 34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32BFBB-9021-1045-919A-763724F85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514" y="1571957"/>
            <a:ext cx="4249771" cy="200996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5494719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96043-4191-994E-8965-0BB3EAF2E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2CC01-211F-5F4A-BC51-71260CA5E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Secondary Goal</a:t>
            </a:r>
          </a:p>
          <a:p>
            <a:pPr lvl="1"/>
            <a:r>
              <a:rPr lang="en-US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Powerful communication medium:</a:t>
            </a:r>
          </a:p>
          <a:p>
            <a:pPr lvl="2"/>
            <a:r>
              <a:rPr lang="en-US" sz="2800" dirty="0"/>
              <a:t>Email, VOIP,  video calling</a:t>
            </a:r>
          </a:p>
          <a:p>
            <a:pPr lvl="1"/>
            <a:r>
              <a:rPr lang="en-US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Desktop sharing</a:t>
            </a:r>
          </a:p>
          <a:p>
            <a:pPr lvl="2"/>
            <a:r>
              <a:rPr lang="en-US" sz="2800" dirty="0"/>
              <a:t>TeamViewer, </a:t>
            </a:r>
            <a:r>
              <a:rPr lang="en-US" sz="2800" dirty="0" err="1" smtClean="0"/>
              <a:t>AnyDesk</a:t>
            </a:r>
            <a:endParaRPr lang="en-US" sz="2800" dirty="0"/>
          </a:p>
          <a:p>
            <a:endParaRPr lang="en-US" sz="2600" dirty="0"/>
          </a:p>
          <a:p>
            <a:r>
              <a:rPr lang="en-US" sz="26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Tertiary Goal </a:t>
            </a:r>
          </a:p>
          <a:p>
            <a:pPr lvl="1"/>
            <a:r>
              <a:rPr lang="en-US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e-commerce (electronic commerce)</a:t>
            </a:r>
          </a:p>
          <a:p>
            <a:endParaRPr lang="en-US" sz="2600" dirty="0"/>
          </a:p>
          <a:p>
            <a:endParaRPr lang="en-US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41BBA-973D-A047-A12D-8A12DA83C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r>
              <a:rPr lang="en-US"/>
              <a:t> </a:t>
            </a:r>
            <a:r>
              <a:rPr lang="en-US" smtClean="0"/>
              <a:t>of 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52792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96043-4191-994E-8965-0BB3EAF2E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41BBA-973D-A047-A12D-8A12DA83C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r>
              <a:rPr lang="en-US"/>
              <a:t> </a:t>
            </a:r>
            <a:r>
              <a:rPr lang="en-US" smtClean="0"/>
              <a:t>of 34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8E0D16-FC99-2149-AC09-8AF56DD9A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6000"/>
            <a:ext cx="7303325" cy="232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372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8377-9617-824F-8C60-13828CC54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42437-2A55-6640-A543-CC90F68A8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Connectivity </a:t>
            </a:r>
            <a:r>
              <a:rPr lang="en-US" sz="2400" b="1" dirty="0" smtClean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(home users can…)</a:t>
            </a:r>
            <a:endParaRPr lang="en-US" sz="2400" b="1" dirty="0">
              <a:effectLst>
                <a:glow rad="965200">
                  <a:srgbClr val="FFFF00">
                    <a:alpha val="83000"/>
                  </a:srgbClr>
                </a:glow>
              </a:effectLst>
            </a:endParaRPr>
          </a:p>
          <a:p>
            <a:pPr lvl="1"/>
            <a:r>
              <a:rPr lang="en-US" sz="24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Connect to remote computers</a:t>
            </a:r>
          </a:p>
          <a:p>
            <a:pPr lvl="1"/>
            <a:r>
              <a:rPr lang="en-US" sz="2400" dirty="0" smtClean="0"/>
              <a:t> </a:t>
            </a:r>
            <a:r>
              <a:rPr lang="en-US" sz="2400" dirty="0" smtClean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access </a:t>
            </a:r>
            <a:r>
              <a:rPr lang="en-US" sz="24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information</a:t>
            </a:r>
            <a:r>
              <a:rPr lang="en-US" sz="2400" dirty="0"/>
              <a:t>, </a:t>
            </a:r>
            <a:endParaRPr lang="en-US" sz="2400" dirty="0" smtClean="0"/>
          </a:p>
          <a:p>
            <a:pPr lvl="1"/>
            <a:r>
              <a:rPr lang="en-US" sz="2400" dirty="0" smtClean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communicate</a:t>
            </a:r>
            <a:r>
              <a:rPr lang="en-US" sz="2400" dirty="0" smtClean="0"/>
              <a:t> </a:t>
            </a:r>
            <a:r>
              <a:rPr lang="en-US" sz="2400" dirty="0"/>
              <a:t>with other people, and </a:t>
            </a:r>
            <a:endParaRPr lang="en-US" sz="2400" dirty="0" smtClean="0"/>
          </a:p>
          <a:p>
            <a:pPr lvl="1"/>
            <a:r>
              <a:rPr lang="en-US" sz="2400" dirty="0" smtClean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buy </a:t>
            </a:r>
            <a:r>
              <a:rPr lang="en-US" sz="24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products </a:t>
            </a:r>
            <a:r>
              <a:rPr lang="en-US" sz="2400" dirty="0"/>
              <a:t>and </a:t>
            </a:r>
            <a:r>
              <a:rPr lang="en-US" sz="24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services</a:t>
            </a:r>
            <a:r>
              <a:rPr lang="en-US" sz="2400" dirty="0"/>
              <a:t> with</a:t>
            </a:r>
            <a:r>
              <a:rPr lang="en-US" sz="24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e-commerce</a:t>
            </a:r>
            <a:r>
              <a:rPr lang="en-US" sz="2400" dirty="0"/>
              <a:t>.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People can surf the net for </a:t>
            </a:r>
            <a:r>
              <a:rPr lang="en-US" sz="24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fun</a:t>
            </a:r>
            <a:r>
              <a:rPr lang="en-US" sz="2400" dirty="0"/>
              <a:t>, movie, chatting…</a:t>
            </a:r>
          </a:p>
          <a:p>
            <a:pPr lvl="1"/>
            <a:r>
              <a:rPr lang="en-US" sz="2400" dirty="0"/>
              <a:t>People can surf the net for </a:t>
            </a:r>
            <a:r>
              <a:rPr lang="en-US" sz="24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news</a:t>
            </a:r>
            <a:r>
              <a:rPr lang="en-US" sz="2400" dirty="0"/>
              <a:t> portals</a:t>
            </a:r>
          </a:p>
          <a:p>
            <a:pPr lvl="1"/>
            <a:r>
              <a:rPr lang="en-US" sz="2400" dirty="0"/>
              <a:t>People can surf the net </a:t>
            </a:r>
            <a:r>
              <a:rPr lang="en-US" sz="2400" dirty="0" smtClean="0"/>
              <a:t>for </a:t>
            </a:r>
            <a:r>
              <a:rPr lang="en-US" sz="24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research</a:t>
            </a:r>
            <a:r>
              <a:rPr lang="en-US" sz="2400" dirty="0" smtClean="0"/>
              <a:t> </a:t>
            </a:r>
            <a:r>
              <a:rPr lang="en-US" sz="2400" dirty="0"/>
              <a:t>like IEEE, Springers…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Mainly Client server model but… </a:t>
            </a:r>
            <a:r>
              <a:rPr lang="en-US" sz="24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peer to peer </a:t>
            </a:r>
            <a:r>
              <a:rPr lang="en-US" sz="2400" dirty="0"/>
              <a:t>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9872FF-525E-3542-93E9-C9CBFD26A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r>
              <a:rPr lang="en-US"/>
              <a:t> </a:t>
            </a:r>
            <a:r>
              <a:rPr lang="en-US" smtClean="0"/>
              <a:t>of 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46221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138AF-6EF9-8749-B169-B135D999D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Application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195D3E-3FCD-434D-82C1-07C249509A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2606153"/>
            <a:ext cx="8229600" cy="375019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2733-3631-F248-9DBC-5A28C9A5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r>
              <a:rPr lang="en-US"/>
              <a:t> </a:t>
            </a:r>
            <a:r>
              <a:rPr lang="en-US" smtClean="0"/>
              <a:t>of 34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06866E-E84F-3D41-B1D4-E72F79BF07AC}"/>
              </a:ext>
            </a:extLst>
          </p:cNvPr>
          <p:cNvSpPr txBox="1"/>
          <p:nvPr/>
        </p:nvSpPr>
        <p:spPr>
          <a:xfrm>
            <a:off x="2379783" y="6302706"/>
            <a:ext cx="5215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Peer-to-peer model (</a:t>
            </a:r>
            <a:r>
              <a:rPr lang="en-US" dirty="0" err="1"/>
              <a:t>BitTorrent</a:t>
            </a:r>
            <a:r>
              <a:rPr lang="en-US" dirty="0"/>
              <a:t> (Cohen, 2003)</a:t>
            </a:r>
            <a:r>
              <a:rPr lang="en-US" b="1" dirty="0"/>
              <a:t>)</a:t>
            </a:r>
          </a:p>
        </p:txBody>
      </p:sp>
      <p:sp>
        <p:nvSpPr>
          <p:cNvPr id="3" name="Rectangle 2"/>
          <p:cNvSpPr/>
          <p:nvPr/>
        </p:nvSpPr>
        <p:spPr>
          <a:xfrm>
            <a:off x="609600" y="1274802"/>
            <a:ext cx="73913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cap="small" dirty="0" smtClean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Peer </a:t>
            </a:r>
            <a:r>
              <a:rPr lang="en-US" sz="2400" b="1" cap="small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to </a:t>
            </a:r>
            <a:r>
              <a:rPr lang="en-US" sz="2400" b="1" cap="small" dirty="0" smtClean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Peer </a:t>
            </a:r>
            <a:r>
              <a:rPr lang="en-US" sz="2400" b="1" cap="small" dirty="0" smtClean="0"/>
              <a:t>model:</a:t>
            </a:r>
          </a:p>
          <a:p>
            <a:r>
              <a:rPr lang="en-US" sz="2400" dirty="0"/>
              <a:t>direct contact or exchange between people of similar rank or position</a:t>
            </a:r>
            <a:r>
              <a:rPr lang="en-US" dirty="0"/>
              <a:t>.</a:t>
            </a:r>
            <a:endParaRPr lang="en-US" sz="2400" b="1" cap="small" dirty="0"/>
          </a:p>
        </p:txBody>
      </p:sp>
    </p:spTree>
    <p:extLst>
      <p:ext uri="{BB962C8B-B14F-4D97-AF65-F5344CB8AC3E}">
        <p14:creationId xmlns:p14="http://schemas.microsoft.com/office/powerpoint/2010/main" val="63330209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670FA-77F0-1D43-9AC7-F2212C4C1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EF07E-4DF5-EC4C-8BBB-266BCFAEF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Instant messaging</a:t>
            </a:r>
          </a:p>
          <a:p>
            <a:r>
              <a:rPr lang="en-US" sz="2400" dirty="0"/>
              <a:t>Twitted, Facebook, WhatsApp</a:t>
            </a:r>
          </a:p>
          <a:p>
            <a:r>
              <a:rPr lang="en-US" sz="2400" dirty="0"/>
              <a:t>Wikipedia – a group of people creating contents…</a:t>
            </a:r>
          </a:p>
          <a:p>
            <a:endParaRPr lang="en-US" sz="2400" dirty="0"/>
          </a:p>
          <a:p>
            <a:r>
              <a:rPr lang="en-US" sz="2400" dirty="0"/>
              <a:t>E-commerce…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3F26E4-3D44-7E4D-B135-6BF967613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r>
              <a:rPr lang="en-US"/>
              <a:t> </a:t>
            </a:r>
            <a:r>
              <a:rPr lang="en-US" smtClean="0"/>
              <a:t>of 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44554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r>
              <a:rPr lang="en-US" dirty="0" smtClean="0"/>
              <a:t> </a:t>
            </a:r>
            <a:r>
              <a:rPr lang="en-US" dirty="0" smtClean="0"/>
              <a:t>of 34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442" y="480601"/>
            <a:ext cx="7097115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35500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9C0C4-9CC8-AE44-85DC-500C9E4AF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3A3C2-6B05-6142-8FA9-1FDF99F14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Mobile Users</a:t>
            </a:r>
          </a:p>
          <a:p>
            <a:pPr lvl="1"/>
            <a:r>
              <a:rPr lang="en-US" sz="2000" dirty="0"/>
              <a:t>Connectivity</a:t>
            </a:r>
          </a:p>
          <a:p>
            <a:pPr lvl="1"/>
            <a:r>
              <a:rPr lang="en-US" sz="2000" dirty="0"/>
              <a:t>Mobile hotspot</a:t>
            </a:r>
          </a:p>
          <a:p>
            <a:pPr lvl="1"/>
            <a:r>
              <a:rPr lang="en-US" sz="2000" dirty="0"/>
              <a:t>Texting, </a:t>
            </a:r>
            <a:r>
              <a:rPr lang="en-US" sz="2000" dirty="0" err="1"/>
              <a:t>sms</a:t>
            </a:r>
            <a:endParaRPr lang="en-US" sz="2000" dirty="0"/>
          </a:p>
          <a:p>
            <a:pPr lvl="1"/>
            <a:r>
              <a:rPr lang="en-US" sz="2000" dirty="0"/>
              <a:t>GPS</a:t>
            </a:r>
          </a:p>
          <a:p>
            <a:pPr lvl="1"/>
            <a:r>
              <a:rPr lang="en-US" sz="2000" dirty="0"/>
              <a:t>M-commerce</a:t>
            </a:r>
          </a:p>
          <a:p>
            <a:pPr lvl="1"/>
            <a:r>
              <a:rPr lang="en-US" sz="2000" dirty="0"/>
              <a:t>NFC (Near Field Communication)</a:t>
            </a:r>
          </a:p>
          <a:p>
            <a:r>
              <a:rPr lang="en-US" sz="24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Social Issues</a:t>
            </a:r>
          </a:p>
          <a:p>
            <a:pPr lvl="1"/>
            <a:endParaRPr lang="en-US" sz="2000" b="1" dirty="0"/>
          </a:p>
          <a:p>
            <a:pPr lvl="1"/>
            <a:endParaRPr lang="en-US" sz="2000" b="1" dirty="0"/>
          </a:p>
          <a:p>
            <a:endParaRPr lang="en-US" sz="2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B832E8-F404-0C4F-BD76-5502C17A5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r>
              <a:rPr lang="en-US"/>
              <a:t> </a:t>
            </a:r>
            <a:r>
              <a:rPr lang="en-US" smtClean="0"/>
              <a:t>of 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05900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1BD21-35E6-BB40-BD7F-CB5BABCA0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Transmission Technology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D334B-1710-7B4F-9C88-4D7A4D18F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Two types of </a:t>
            </a:r>
            <a:r>
              <a:rPr lang="en-US" sz="28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transmission technology </a:t>
            </a:r>
            <a:r>
              <a:rPr lang="en-US" sz="2800" dirty="0"/>
              <a:t>that are in widespread use</a:t>
            </a:r>
            <a:r>
              <a:rPr lang="en-US" sz="2800" dirty="0" smtClean="0"/>
              <a:t>:</a:t>
            </a:r>
          </a:p>
          <a:p>
            <a:endParaRPr lang="en-US" sz="28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b="1" cap="small" dirty="0"/>
              <a:t>broadcast links</a:t>
            </a:r>
            <a:r>
              <a:rPr lang="en-US" cap="small" dirty="0"/>
              <a:t> &amp;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b="1" cap="small" dirty="0"/>
              <a:t>point-to-point links</a:t>
            </a:r>
            <a:r>
              <a:rPr lang="en-US" cap="small" dirty="0"/>
              <a:t>.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B3258-CD9D-FF4D-A1CA-8C069B56E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r>
              <a:rPr lang="en-US"/>
              <a:t> </a:t>
            </a:r>
            <a:r>
              <a:rPr lang="en-US" smtClean="0"/>
              <a:t>of 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20866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1BD21-35E6-BB40-BD7F-CB5BABCA0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point-to-point </a:t>
            </a:r>
            <a:r>
              <a:rPr lang="en-US" dirty="0" smtClean="0"/>
              <a:t>links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D334B-1710-7B4F-9C88-4D7A4D18F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458200" cy="3352800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 smtClean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Point-to-point</a:t>
            </a:r>
            <a:r>
              <a:rPr lang="en-US" sz="2400" b="1" dirty="0" smtClean="0"/>
              <a:t> </a:t>
            </a:r>
            <a:r>
              <a:rPr lang="en-US" sz="2400" dirty="0" smtClean="0"/>
              <a:t>links connect </a:t>
            </a:r>
            <a:r>
              <a:rPr lang="en-US" sz="24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individual pairs of machines</a:t>
            </a:r>
            <a:r>
              <a:rPr lang="en-US" sz="2400" dirty="0" smtClean="0"/>
              <a:t>. </a:t>
            </a:r>
          </a:p>
          <a:p>
            <a:pPr algn="just"/>
            <a:r>
              <a:rPr lang="en-US" sz="2400" dirty="0" smtClean="0"/>
              <a:t>…from the </a:t>
            </a:r>
            <a:r>
              <a:rPr lang="en-US" sz="24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source</a:t>
            </a:r>
            <a:r>
              <a:rPr lang="en-US" sz="2400" dirty="0" smtClean="0"/>
              <a:t> to the </a:t>
            </a:r>
            <a:r>
              <a:rPr lang="en-US" sz="24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destination</a:t>
            </a:r>
            <a:r>
              <a:rPr lang="en-US" sz="2400" dirty="0" smtClean="0"/>
              <a:t> on</a:t>
            </a:r>
            <a:r>
              <a:rPr lang="en-US" sz="2400" b="1" dirty="0" smtClean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 </a:t>
            </a:r>
            <a:endParaRPr lang="en-US" sz="2400" b="1" dirty="0">
              <a:effectLst>
                <a:glow rad="965200">
                  <a:srgbClr val="FFFF00">
                    <a:alpha val="83000"/>
                  </a:srgbClr>
                </a:glow>
              </a:effectLst>
            </a:endParaRPr>
          </a:p>
          <a:p>
            <a:pPr algn="just"/>
            <a:r>
              <a:rPr lang="en-US" sz="24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short</a:t>
            </a:r>
            <a:r>
              <a:rPr lang="en-US" sz="2400" b="1" dirty="0" smtClean="0"/>
              <a:t> </a:t>
            </a:r>
            <a:r>
              <a:rPr lang="en-US" sz="24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messages</a:t>
            </a:r>
            <a:r>
              <a:rPr lang="en-US" sz="2400" dirty="0" smtClean="0"/>
              <a:t>, called </a:t>
            </a:r>
            <a:r>
              <a:rPr lang="en-US" sz="24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packets</a:t>
            </a:r>
            <a:r>
              <a:rPr lang="en-US" sz="2400" b="1" dirty="0" smtClean="0"/>
              <a:t> </a:t>
            </a:r>
            <a:r>
              <a:rPr lang="en-US" sz="2400" dirty="0" smtClean="0"/>
              <a:t>….</a:t>
            </a:r>
          </a:p>
          <a:p>
            <a:pPr algn="just"/>
            <a:r>
              <a:rPr lang="en-US" sz="2400" b="1" dirty="0" smtClean="0"/>
              <a:t>…</a:t>
            </a:r>
            <a:r>
              <a:rPr lang="en-US" sz="24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one or </a:t>
            </a:r>
            <a:r>
              <a:rPr lang="en-US" sz="2400" b="1" dirty="0" smtClean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more </a:t>
            </a:r>
            <a:r>
              <a:rPr lang="en-US" sz="2400" dirty="0" smtClean="0"/>
              <a:t>intermediate machines.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B3258-CD9D-FF4D-A1CA-8C069B56E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r>
              <a:rPr lang="en-US"/>
              <a:t> </a:t>
            </a:r>
            <a:r>
              <a:rPr lang="en-US" smtClean="0"/>
              <a:t>of 34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953000" y="3635741"/>
            <a:ext cx="3810000" cy="1283732"/>
            <a:chOff x="5029200" y="3818304"/>
            <a:chExt cx="3810000" cy="1283732"/>
          </a:xfrm>
        </p:grpSpPr>
        <p:pic>
          <p:nvPicPr>
            <p:cNvPr id="5" name="Content Placeholder 4">
              <a:extLst>
                <a:ext uri="{FF2B5EF4-FFF2-40B4-BE49-F238E27FC236}">
                  <a16:creationId xmlns:a16="http://schemas.microsoft.com/office/drawing/2014/main" id="{7C1E8EB8-74C5-5D43-8A51-23D75BFB6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29200" y="3818304"/>
              <a:ext cx="3810000" cy="8255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5982BEC-C175-E142-9C58-B01DB8621DBB}"/>
                </a:ext>
              </a:extLst>
            </p:cNvPr>
            <p:cNvSpPr txBox="1"/>
            <p:nvPr/>
          </p:nvSpPr>
          <p:spPr>
            <a:xfrm>
              <a:off x="6264234" y="4732704"/>
              <a:ext cx="1496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Point to point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463296" y="4154633"/>
            <a:ext cx="45659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Often </a:t>
            </a:r>
            <a:r>
              <a:rPr lang="en-US" sz="24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multiple routes</a:t>
            </a:r>
            <a:r>
              <a:rPr lang="en-US" sz="2400" dirty="0"/>
              <a:t>, </a:t>
            </a:r>
            <a:r>
              <a:rPr lang="en-US" sz="2400" dirty="0" smtClean="0"/>
              <a:t>… </a:t>
            </a:r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..sometimes </a:t>
            </a:r>
            <a:r>
              <a:rPr lang="en-US" sz="2400" dirty="0"/>
              <a:t>called </a:t>
            </a:r>
            <a:r>
              <a:rPr lang="en-US" sz="24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unicasting.</a:t>
            </a:r>
          </a:p>
          <a:p>
            <a:pPr algn="just"/>
            <a:endParaRPr lang="en-US" sz="2400" dirty="0"/>
          </a:p>
        </p:txBody>
      </p:sp>
      <p:sp>
        <p:nvSpPr>
          <p:cNvPr id="9" name="Cloud 8"/>
          <p:cNvSpPr/>
          <p:nvPr/>
        </p:nvSpPr>
        <p:spPr>
          <a:xfrm>
            <a:off x="6477000" y="3546841"/>
            <a:ext cx="762000" cy="825500"/>
          </a:xfrm>
          <a:prstGeom prst="clou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4874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AF8B8-E3CC-174D-9E99-417ADB35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Broadcast Links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0CB759-2123-B44E-89D1-F10710549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r>
              <a:rPr lang="en-US"/>
              <a:t> </a:t>
            </a:r>
            <a:r>
              <a:rPr lang="en-US" smtClean="0"/>
              <a:t>of 34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CEB08E-BA2F-3445-8AB0-CA999420C1E2}"/>
              </a:ext>
            </a:extLst>
          </p:cNvPr>
          <p:cNvSpPr/>
          <p:nvPr/>
        </p:nvSpPr>
        <p:spPr>
          <a:xfrm>
            <a:off x="562824" y="1417638"/>
            <a:ext cx="5456976" cy="5021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+mj-lt"/>
                <a:cs typeface="Calibri" panose="020F0502020204030204" pitchFamily="34" charset="0"/>
              </a:rPr>
              <a:t>…the </a:t>
            </a:r>
            <a:r>
              <a:rPr lang="en-US" sz="24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  <a:cs typeface="Calibri" panose="020F0502020204030204" pitchFamily="34" charset="0"/>
              </a:rPr>
              <a:t>communication channel </a:t>
            </a:r>
            <a:r>
              <a:rPr lang="en-US" sz="2400" dirty="0">
                <a:latin typeface="+mj-lt"/>
                <a:cs typeface="Calibri" panose="020F0502020204030204" pitchFamily="34" charset="0"/>
              </a:rPr>
              <a:t>is </a:t>
            </a:r>
            <a:r>
              <a:rPr lang="en-US" sz="24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  <a:cs typeface="Calibri" panose="020F0502020204030204" pitchFamily="34" charset="0"/>
              </a:rPr>
              <a:t>shared by all the machines </a:t>
            </a:r>
            <a:r>
              <a:rPr lang="en-US" sz="2400" dirty="0">
                <a:latin typeface="+mj-lt"/>
                <a:cs typeface="Calibri" panose="020F0502020204030204" pitchFamily="34" charset="0"/>
              </a:rPr>
              <a:t>on the network; </a:t>
            </a:r>
            <a:endParaRPr lang="en-US" sz="2400" dirty="0" smtClean="0">
              <a:latin typeface="+mj-lt"/>
              <a:cs typeface="Calibri" panose="020F050202020403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+mj-lt"/>
                <a:cs typeface="Calibri" panose="020F0502020204030204" pitchFamily="34" charset="0"/>
              </a:rPr>
              <a:t>packets </a:t>
            </a:r>
            <a:r>
              <a:rPr lang="en-US" sz="24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  <a:cs typeface="Calibri" panose="020F0502020204030204" pitchFamily="34" charset="0"/>
              </a:rPr>
              <a:t>sent</a:t>
            </a:r>
            <a:r>
              <a:rPr lang="en-US" sz="2400" dirty="0">
                <a:latin typeface="+mj-lt"/>
                <a:cs typeface="Calibri" panose="020F0502020204030204" pitchFamily="34" charset="0"/>
              </a:rPr>
              <a:t> by </a:t>
            </a:r>
            <a:r>
              <a:rPr lang="en-US" sz="24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  <a:cs typeface="Calibri" panose="020F0502020204030204" pitchFamily="34" charset="0"/>
              </a:rPr>
              <a:t>any </a:t>
            </a:r>
            <a:r>
              <a:rPr lang="en-US" sz="2400" dirty="0">
                <a:latin typeface="+mj-lt"/>
                <a:cs typeface="Calibri" panose="020F0502020204030204" pitchFamily="34" charset="0"/>
              </a:rPr>
              <a:t>machine are </a:t>
            </a:r>
            <a:r>
              <a:rPr lang="en-US" sz="24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  <a:cs typeface="Calibri" panose="020F0502020204030204" pitchFamily="34" charset="0"/>
              </a:rPr>
              <a:t>received</a:t>
            </a:r>
            <a:r>
              <a:rPr lang="en-US" sz="2400" dirty="0">
                <a:latin typeface="+mj-lt"/>
                <a:cs typeface="Calibri" panose="020F0502020204030204" pitchFamily="34" charset="0"/>
              </a:rPr>
              <a:t> by </a:t>
            </a:r>
            <a:r>
              <a:rPr lang="en-US" sz="24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  <a:cs typeface="Calibri" panose="020F0502020204030204" pitchFamily="34" charset="0"/>
              </a:rPr>
              <a:t>all</a:t>
            </a:r>
            <a:r>
              <a:rPr lang="en-US" sz="2400" dirty="0">
                <a:latin typeface="+mj-lt"/>
                <a:cs typeface="Calibri" panose="020F0502020204030204" pitchFamily="34" charset="0"/>
              </a:rPr>
              <a:t> the others.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  <a:cs typeface="Calibri" panose="020F0502020204030204" pitchFamily="34" charset="0"/>
              </a:rPr>
              <a:t>An address field </a:t>
            </a:r>
            <a:r>
              <a:rPr lang="en-US" sz="2400" dirty="0">
                <a:latin typeface="+mj-lt"/>
                <a:cs typeface="Calibri" panose="020F0502020204030204" pitchFamily="34" charset="0"/>
              </a:rPr>
              <a:t>within each packet specifies the </a:t>
            </a:r>
            <a:r>
              <a:rPr lang="en-US" sz="24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  <a:cs typeface="Calibri" panose="020F0502020204030204" pitchFamily="34" charset="0"/>
              </a:rPr>
              <a:t>intended recipient</a:t>
            </a:r>
            <a:r>
              <a:rPr lang="en-US" sz="2400" dirty="0">
                <a:latin typeface="+mj-lt"/>
                <a:cs typeface="Calibri" panose="020F0502020204030204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+mj-lt"/>
                <a:cs typeface="Calibri" panose="020F0502020204030204" pitchFamily="34" charset="0"/>
              </a:rPr>
              <a:t>… </a:t>
            </a:r>
            <a:r>
              <a:rPr lang="en-US" sz="2400" dirty="0">
                <a:latin typeface="+mj-lt"/>
                <a:cs typeface="Calibri" panose="020F0502020204030204" pitchFamily="34" charset="0"/>
              </a:rPr>
              <a:t>receiving </a:t>
            </a:r>
            <a:r>
              <a:rPr lang="en-US" sz="2400" dirty="0" smtClean="0">
                <a:latin typeface="+mj-lt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+mj-lt"/>
                <a:cs typeface="Calibri" panose="020F0502020204030204" pitchFamily="34" charset="0"/>
              </a:rPr>
              <a:t>machine </a:t>
            </a:r>
            <a:r>
              <a:rPr lang="en-US" sz="24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+mj-lt"/>
                <a:cs typeface="Calibri" panose="020F0502020204030204" pitchFamily="34" charset="0"/>
              </a:rPr>
              <a:t>checks the address field</a:t>
            </a:r>
            <a:r>
              <a:rPr lang="en-US" sz="2400" dirty="0">
                <a:latin typeface="+mj-lt"/>
                <a:cs typeface="Calibri" panose="020F0502020204030204" pitchFamily="34" charset="0"/>
              </a:rPr>
              <a:t>. </a:t>
            </a:r>
            <a:endParaRPr lang="en-US" sz="2400" dirty="0" smtClean="0">
              <a:latin typeface="+mj-lt"/>
              <a:cs typeface="Calibri" panose="020F050202020403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+mj-lt"/>
                <a:cs typeface="Calibri" panose="020F0502020204030204" pitchFamily="34" charset="0"/>
              </a:rPr>
              <a:t>If </a:t>
            </a:r>
            <a:r>
              <a:rPr lang="en-US" sz="2400" dirty="0">
                <a:latin typeface="+mj-lt"/>
                <a:cs typeface="Calibri" panose="020F0502020204030204" pitchFamily="34" charset="0"/>
              </a:rPr>
              <a:t>the packet is </a:t>
            </a:r>
            <a:r>
              <a:rPr lang="en-US" sz="2400" dirty="0" smtClean="0">
                <a:latin typeface="+mj-lt"/>
                <a:cs typeface="Calibri" panose="020F0502020204030204" pitchFamily="34" charset="0"/>
              </a:rPr>
              <a:t>intended…</a:t>
            </a:r>
            <a:endParaRPr lang="en-US" sz="2400" dirty="0">
              <a:effectLst/>
              <a:latin typeface="+mj-lt"/>
              <a:cs typeface="Calibri" panose="020F050202020403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172200" y="2133600"/>
            <a:ext cx="2895600" cy="1981200"/>
            <a:chOff x="2590800" y="3962400"/>
            <a:chExt cx="3720123" cy="263661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DC2D487-E099-C140-AB26-73CABA0A6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90800" y="3962400"/>
              <a:ext cx="3720123" cy="228556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21B627-3282-AA48-92F6-CEC89BF6C610}"/>
                </a:ext>
              </a:extLst>
            </p:cNvPr>
            <p:cNvSpPr txBox="1"/>
            <p:nvPr/>
          </p:nvSpPr>
          <p:spPr>
            <a:xfrm>
              <a:off x="3858552" y="6229678"/>
              <a:ext cx="1184620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Broadcast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388785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8B800-8B97-E547-9370-715813E36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Broadcast </a:t>
            </a:r>
            <a:r>
              <a:rPr lang="en-US" dirty="0" smtClean="0"/>
              <a:t>+ Multicast Links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AFDEE-0917-8C4E-B8B9-2A8151D9F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This mode of operation is called </a:t>
            </a:r>
            <a:r>
              <a:rPr lang="en-US" sz="24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broadcasting.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Some broadcast systems also support transmission to a subset of the machines, which known as </a:t>
            </a:r>
            <a:r>
              <a:rPr lang="en-US" sz="24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multicasting.</a:t>
            </a:r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3791F-6C92-6E4B-A5CF-512C9266A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r>
              <a:rPr lang="en-US"/>
              <a:t> </a:t>
            </a:r>
            <a:r>
              <a:rPr lang="en-US" smtClean="0"/>
              <a:t>of 34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905000" y="4260056"/>
            <a:ext cx="2895600" cy="2073008"/>
            <a:chOff x="2590800" y="3962400"/>
            <a:chExt cx="3720123" cy="275879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DC2D487-E099-C140-AB26-73CABA0A6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90800" y="3962400"/>
              <a:ext cx="3720123" cy="228556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21B627-3282-AA48-92F6-CEC89BF6C610}"/>
                </a:ext>
              </a:extLst>
            </p:cNvPr>
            <p:cNvSpPr txBox="1"/>
            <p:nvPr/>
          </p:nvSpPr>
          <p:spPr>
            <a:xfrm>
              <a:off x="3858552" y="6229677"/>
              <a:ext cx="1455544" cy="49151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Multicast </a:t>
              </a:r>
              <a:endParaRPr lang="en-US" b="1" dirty="0"/>
            </a:p>
          </p:txBody>
        </p:sp>
      </p:grpSp>
      <p:sp>
        <p:nvSpPr>
          <p:cNvPr id="8" name="Rounded Rectangle 7"/>
          <p:cNvSpPr/>
          <p:nvPr/>
        </p:nvSpPr>
        <p:spPr>
          <a:xfrm>
            <a:off x="2667000" y="5562600"/>
            <a:ext cx="533400" cy="401132"/>
          </a:xfrm>
          <a:prstGeom prst="roundRect">
            <a:avLst/>
          </a:prstGeom>
          <a:solidFill>
            <a:schemeClr val="bg2">
              <a:alpha val="42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463853" y="4260056"/>
            <a:ext cx="533400" cy="401132"/>
          </a:xfrm>
          <a:prstGeom prst="roundRect">
            <a:avLst/>
          </a:prstGeom>
          <a:solidFill>
            <a:schemeClr val="bg2">
              <a:alpha val="42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343400" y="4918199"/>
            <a:ext cx="533400" cy="401132"/>
          </a:xfrm>
          <a:prstGeom prst="roundRect">
            <a:avLst/>
          </a:prstGeom>
          <a:solidFill>
            <a:schemeClr val="bg2">
              <a:alpha val="42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79643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594AB-6762-2D46-9927-E9A6B0558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Classify Network By Scale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F738C-737C-D545-955F-26F7B749E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An alternative criterion for </a:t>
            </a:r>
            <a:r>
              <a:rPr lang="en-US" sz="24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classifying networks is by scale.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0087B-77AA-3C4F-8214-96CD410AA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r>
              <a:rPr lang="en-US"/>
              <a:t> </a:t>
            </a:r>
            <a:r>
              <a:rPr lang="en-US" smtClean="0"/>
              <a:t>of 34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C0DB52-CA84-034A-9CEF-905225666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687" y="2301400"/>
            <a:ext cx="6090313" cy="457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1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971D3-BC71-CD4E-B1A4-577200C4C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Personal Area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C10C0-D814-A44A-8412-6311B64F3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Personal Area Networks</a:t>
            </a:r>
          </a:p>
          <a:p>
            <a:pPr lvl="1"/>
            <a:r>
              <a:rPr lang="en-US" sz="2400" dirty="0" err="1"/>
              <a:t>bluetooth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D5E35-2729-BC44-A0CF-570A1E232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r>
              <a:rPr lang="en-US"/>
              <a:t> </a:t>
            </a:r>
            <a:r>
              <a:rPr lang="en-US" smtClean="0"/>
              <a:t>of 34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FE6C8-B989-164C-914F-6FBF09814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810" y="1580408"/>
            <a:ext cx="3626998" cy="306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94188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73249-385C-5641-86D5-1ACC8EF8C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Local Area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5C2E7-3B57-354E-AE88-9ACB93D6B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r>
              <a:rPr lang="en-US"/>
              <a:t> </a:t>
            </a:r>
            <a:r>
              <a:rPr lang="en-US" smtClean="0"/>
              <a:t>of 34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80B793-1AE3-E740-BEC8-E7E759DC82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571" b="49491"/>
          <a:stretch/>
        </p:blipFill>
        <p:spPr>
          <a:xfrm>
            <a:off x="435429" y="1905000"/>
            <a:ext cx="6027111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3111B9-D2AD-AC41-B73E-6F4B447AA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3605624"/>
            <a:ext cx="5867400" cy="269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927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D1F84-4B9C-7A40-BEA2-6AF4BFF20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Metropolitan Area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2236F-5710-6A4A-84E7-0EFE71D0C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MAN</a:t>
            </a:r>
          </a:p>
          <a:p>
            <a:r>
              <a:rPr lang="en-US" sz="2800" dirty="0"/>
              <a:t>Cable headed</a:t>
            </a:r>
          </a:p>
          <a:p>
            <a:r>
              <a:rPr lang="en-US" sz="2800" dirty="0"/>
              <a:t>WiMAX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7C9F3-F455-B84F-A892-E665F826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r>
              <a:rPr lang="en-US"/>
              <a:t> </a:t>
            </a:r>
            <a:r>
              <a:rPr lang="en-US" smtClean="0"/>
              <a:t>of 34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DCD235-54C1-1742-89E2-825007B9C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837657"/>
            <a:ext cx="6172200" cy="367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7262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7CFEB-46F2-E246-B0A1-F4EB1006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Wide Area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8C48F-628B-F943-B727-09A1226CE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532B2-6E4A-D040-8028-4258EEADA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r>
              <a:rPr lang="en-US"/>
              <a:t> </a:t>
            </a:r>
            <a:r>
              <a:rPr lang="en-US" smtClean="0"/>
              <a:t>of 34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CF0C4D-A03F-F346-A7A4-ACB76A324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665638"/>
            <a:ext cx="3486820" cy="4419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42601B-3CCE-2646-BD13-3C9AB9B265CB}"/>
              </a:ext>
            </a:extLst>
          </p:cNvPr>
          <p:cNvSpPr txBox="1"/>
          <p:nvPr/>
        </p:nvSpPr>
        <p:spPr>
          <a:xfrm>
            <a:off x="7391400" y="1295400"/>
            <a:ext cx="789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BdRen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1940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E5DD5-EE73-A348-A222-8E2E2001A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Fundamental Idea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B9C4CC-3263-974C-887F-4A99BB7A57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61722" y="2362200"/>
            <a:ext cx="1638300" cy="12319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860B28-DBB4-D842-AEF7-8644F5658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r>
              <a:rPr lang="en-US" dirty="0"/>
              <a:t> </a:t>
            </a:r>
            <a:r>
              <a:rPr lang="en-US" dirty="0" smtClean="0"/>
              <a:t>of 34</a:t>
            </a:r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D065888-8724-574B-AE6C-1FE5A5282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27" y="2362200"/>
            <a:ext cx="1638300" cy="1231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30E3EA-7766-9242-B271-1FCC2C8313E0}"/>
              </a:ext>
            </a:extLst>
          </p:cNvPr>
          <p:cNvSpPr txBox="1"/>
          <p:nvPr/>
        </p:nvSpPr>
        <p:spPr>
          <a:xfrm>
            <a:off x="304800" y="3614356"/>
            <a:ext cx="253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Network Card (LAN Card)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EE32E2-38E8-564B-9356-607D07FD5BE6}"/>
              </a:ext>
            </a:extLst>
          </p:cNvPr>
          <p:cNvSpPr txBox="1"/>
          <p:nvPr/>
        </p:nvSpPr>
        <p:spPr>
          <a:xfrm>
            <a:off x="6528322" y="3594100"/>
            <a:ext cx="253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Network Card (LAN Card)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8CCBB8-3451-0644-AA84-D4EF8FD0A4F4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2844278" y="3778766"/>
            <a:ext cx="3684044" cy="20256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61616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C53CA-DD2B-1449-AF72-90146182F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Internetworks</a:t>
            </a:r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8C6C80-E875-3343-8540-118BB6E72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36945"/>
            <a:ext cx="8229600" cy="38524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D7171D-8A03-8F4C-92DF-0F351FCBF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r>
              <a:rPr lang="en-US"/>
              <a:t> </a:t>
            </a:r>
            <a:r>
              <a:rPr lang="en-US" smtClean="0"/>
              <a:t>of 34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48425C-1278-8A4C-842D-9897567A48D2}"/>
              </a:ext>
            </a:extLst>
          </p:cNvPr>
          <p:cNvSpPr txBox="1"/>
          <p:nvPr/>
        </p:nvSpPr>
        <p:spPr>
          <a:xfrm>
            <a:off x="2911366" y="6232634"/>
            <a:ext cx="3909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https://www.submarinecablemap.com/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23347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EC57-0197-7542-872C-3EADF6334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Internetworks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4038C3-60A9-3645-8CB0-3ED6574FF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051513"/>
            <a:ext cx="8229600" cy="36233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05226-C723-294C-B69D-1AC74DB9D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r>
              <a:rPr lang="en-US"/>
              <a:t> </a:t>
            </a:r>
            <a:r>
              <a:rPr lang="en-US" smtClean="0"/>
              <a:t>of 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03072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091B9-98D6-9E46-965C-70BE7084A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7E200-ACDF-6849-87FF-B24FA9C9F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first computer networks were designed with the </a:t>
            </a:r>
            <a:r>
              <a:rPr lang="en-US" sz="24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hardware as the main concern </a:t>
            </a:r>
            <a:r>
              <a:rPr lang="en-US" sz="2400" dirty="0"/>
              <a:t>and the software as an afterthought. </a:t>
            </a:r>
          </a:p>
          <a:p>
            <a:r>
              <a:rPr lang="en-US" sz="2400" dirty="0"/>
              <a:t>This strategy </a:t>
            </a:r>
            <a:r>
              <a:rPr lang="en-US" sz="24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no longer </a:t>
            </a:r>
            <a:r>
              <a:rPr lang="en-US" sz="2400" dirty="0"/>
              <a:t>works.</a:t>
            </a:r>
          </a:p>
          <a:p>
            <a:r>
              <a:rPr lang="en-US" sz="2400" dirty="0"/>
              <a:t>To reduce their design complexity, most networks are organized as a stack of </a:t>
            </a:r>
            <a:r>
              <a:rPr lang="en-US" sz="24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layers or levels</a:t>
            </a:r>
            <a:r>
              <a:rPr lang="en-US" sz="2400" dirty="0"/>
              <a:t>, each one built upon the one below it.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D22920-84CE-F54B-AC4C-277970B85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r>
              <a:rPr lang="en-US"/>
              <a:t> </a:t>
            </a:r>
            <a:r>
              <a:rPr lang="en-US" smtClean="0"/>
              <a:t>of 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61139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CF1AF-DE99-2045-9008-ADFC9744A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Software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16413D-6AD4-AE49-8C78-B0930A43C0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2290" y="1828800"/>
            <a:ext cx="4656463" cy="37115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AC7EA-EEF8-4947-9A62-D336DC86C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r>
              <a:rPr lang="en-US"/>
              <a:t> </a:t>
            </a:r>
            <a:r>
              <a:rPr lang="en-US" smtClean="0"/>
              <a:t>of 34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5574CF-3542-A940-8C83-7E800FD2D7B8}"/>
              </a:ext>
            </a:extLst>
          </p:cNvPr>
          <p:cNvSpPr txBox="1"/>
          <p:nvPr/>
        </p:nvSpPr>
        <p:spPr>
          <a:xfrm>
            <a:off x="2363190" y="31469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818922" y="5043852"/>
            <a:ext cx="3581400" cy="496523"/>
          </a:xfrm>
          <a:prstGeom prst="rect">
            <a:avLst/>
          </a:prstGeom>
          <a:solidFill>
            <a:srgbClr val="FFFF00">
              <a:alpha val="26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32085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A5E0-4C4E-B645-B7A2-47DDD20B9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Software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BBB8A4-79E1-2548-859D-6E3B1C260B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0768"/>
          <a:stretch/>
        </p:blipFill>
        <p:spPr>
          <a:xfrm>
            <a:off x="838200" y="1600200"/>
            <a:ext cx="7078143" cy="45719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7BA76-663D-4A4C-B449-6223FA093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r>
              <a:rPr lang="en-US"/>
              <a:t> </a:t>
            </a:r>
            <a:r>
              <a:rPr lang="en-US" smtClean="0"/>
              <a:t>of 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70465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3E0AA-7B23-DD49-A7FD-05104FD7F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Fundamental Idea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B8B18-FC32-9645-9F7A-44DD0B870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r>
              <a:rPr lang="en-US" dirty="0"/>
              <a:t> </a:t>
            </a:r>
            <a:r>
              <a:rPr lang="en-US" dirty="0" smtClean="0"/>
              <a:t>of 34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3B2073-5CBB-3541-91C4-08B2F867C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39144"/>
            <a:ext cx="1638300" cy="1231900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E3EC1BE-1A5D-D34A-AA1C-AED348572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015" y="5124450"/>
            <a:ext cx="1638300" cy="1231900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B8C6DBC5-DB77-504D-915A-4EB0F7A6A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2039144"/>
            <a:ext cx="1638300" cy="1231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268869-D71E-DE40-9429-3FA81F382C8C}"/>
              </a:ext>
            </a:extLst>
          </p:cNvPr>
          <p:cNvSpPr/>
          <p:nvPr/>
        </p:nvSpPr>
        <p:spPr>
          <a:xfrm>
            <a:off x="3830015" y="3271044"/>
            <a:ext cx="1600200" cy="5389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HUB/ SWITCH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1BA97A-2AA3-344A-A793-1AD8A45E1F69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>
            <a:off x="2324100" y="2655094"/>
            <a:ext cx="2306015" cy="61595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8090ABC-949B-9E40-ADF2-2A1E93C31F3D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4630115" y="3810000"/>
            <a:ext cx="19050" cy="131445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9576A4-818C-0046-9703-1083A8C80ACB}"/>
              </a:ext>
            </a:extLst>
          </p:cNvPr>
          <p:cNvCxnSpPr>
            <a:cxnSpLocks/>
            <a:stCxn id="8" idx="0"/>
            <a:endCxn id="7" idx="1"/>
          </p:cNvCxnSpPr>
          <p:nvPr/>
        </p:nvCxnSpPr>
        <p:spPr>
          <a:xfrm flipV="1">
            <a:off x="4630115" y="2655094"/>
            <a:ext cx="2304085" cy="61595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B676272-D342-FC47-9E0B-88092C209225}"/>
              </a:ext>
            </a:extLst>
          </p:cNvPr>
          <p:cNvSpPr txBox="1"/>
          <p:nvPr/>
        </p:nvSpPr>
        <p:spPr>
          <a:xfrm>
            <a:off x="6477000" y="4800600"/>
            <a:ext cx="102066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cap="small" dirty="0">
                <a:solidFill>
                  <a:srgbClr val="FF0000"/>
                </a:solidFill>
              </a:rPr>
              <a:t>Protocol</a:t>
            </a:r>
          </a:p>
        </p:txBody>
      </p:sp>
    </p:spTree>
    <p:extLst>
      <p:ext uri="{BB962C8B-B14F-4D97-AF65-F5344CB8AC3E}">
        <p14:creationId xmlns:p14="http://schemas.microsoft.com/office/powerpoint/2010/main" val="284467415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F5811-33F0-C54E-88DD-BAC53116A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79F0A-EEB6-6C4C-B958-AA463ECBA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r>
              <a:rPr lang="en-US" dirty="0"/>
              <a:t> </a:t>
            </a:r>
            <a:r>
              <a:rPr lang="en-US" dirty="0" smtClean="0"/>
              <a:t>of 34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8B7380-AED7-EF4E-B1B4-2691327F1D47}"/>
              </a:ext>
            </a:extLst>
          </p:cNvPr>
          <p:cNvSpPr/>
          <p:nvPr/>
        </p:nvSpPr>
        <p:spPr>
          <a:xfrm>
            <a:off x="3962400" y="1981200"/>
            <a:ext cx="4343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cap="small" dirty="0">
                <a:solidFill>
                  <a:srgbClr val="FF0000"/>
                </a:solidFill>
                <a:latin typeface="arial" panose="020B0604020202020204" pitchFamily="34" charset="0"/>
              </a:rPr>
              <a:t>A</a:t>
            </a:r>
            <a:r>
              <a:rPr lang="en-US" sz="2400" b="1" cap="small" dirty="0">
                <a:solidFill>
                  <a:srgbClr val="222222"/>
                </a:solidFill>
                <a:latin typeface="arial" panose="020B0604020202020204" pitchFamily="34" charset="0"/>
              </a:rPr>
              <a:t>ll </a:t>
            </a:r>
            <a:r>
              <a:rPr lang="en-US" sz="2400" b="1" cap="small" dirty="0">
                <a:solidFill>
                  <a:srgbClr val="FF0000"/>
                </a:solidFill>
                <a:latin typeface="arial" panose="020B0604020202020204" pitchFamily="34" charset="0"/>
              </a:rPr>
              <a:t>P</a:t>
            </a:r>
            <a:r>
              <a:rPr lang="en-US" sz="2400" b="1" cap="small" dirty="0">
                <a:solidFill>
                  <a:srgbClr val="222222"/>
                </a:solidFill>
                <a:latin typeface="arial" panose="020B0604020202020204" pitchFamily="34" charset="0"/>
              </a:rPr>
              <a:t>eople </a:t>
            </a:r>
            <a:r>
              <a:rPr lang="en-US" sz="2400" b="1" cap="small" dirty="0">
                <a:solidFill>
                  <a:srgbClr val="FF0000"/>
                </a:solidFill>
                <a:latin typeface="arial" panose="020B0604020202020204" pitchFamily="34" charset="0"/>
              </a:rPr>
              <a:t>S</a:t>
            </a:r>
            <a:r>
              <a:rPr lang="en-US" sz="2400" b="1" cap="small" dirty="0">
                <a:solidFill>
                  <a:srgbClr val="222222"/>
                </a:solidFill>
                <a:latin typeface="arial" panose="020B0604020202020204" pitchFamily="34" charset="0"/>
              </a:rPr>
              <a:t>eem </a:t>
            </a:r>
            <a:r>
              <a:rPr lang="en-US" sz="2400" b="1" cap="small" dirty="0">
                <a:solidFill>
                  <a:srgbClr val="FF0000"/>
                </a:solidFill>
                <a:latin typeface="arial" panose="020B0604020202020204" pitchFamily="34" charset="0"/>
              </a:rPr>
              <a:t>T</a:t>
            </a:r>
            <a:r>
              <a:rPr lang="en-US" sz="2400" b="1" cap="small" dirty="0">
                <a:solidFill>
                  <a:srgbClr val="222222"/>
                </a:solidFill>
                <a:latin typeface="arial" panose="020B0604020202020204" pitchFamily="34" charset="0"/>
              </a:rPr>
              <a:t>o </a:t>
            </a:r>
            <a:r>
              <a:rPr lang="en-US" sz="2400" b="1" cap="small" dirty="0">
                <a:solidFill>
                  <a:srgbClr val="FF0000"/>
                </a:solidFill>
                <a:latin typeface="arial" panose="020B0604020202020204" pitchFamily="34" charset="0"/>
              </a:rPr>
              <a:t>N</a:t>
            </a:r>
            <a:r>
              <a:rPr lang="en-US" sz="2400" b="1" cap="small" dirty="0">
                <a:solidFill>
                  <a:srgbClr val="222222"/>
                </a:solidFill>
                <a:latin typeface="arial" panose="020B0604020202020204" pitchFamily="34" charset="0"/>
              </a:rPr>
              <a:t>eed </a:t>
            </a:r>
            <a:r>
              <a:rPr lang="en-US" sz="2400" b="1" cap="small" dirty="0">
                <a:solidFill>
                  <a:srgbClr val="FF0000"/>
                </a:solidFill>
                <a:latin typeface="arial" panose="020B0604020202020204" pitchFamily="34" charset="0"/>
              </a:rPr>
              <a:t>D</a:t>
            </a:r>
            <a:r>
              <a:rPr lang="en-US" sz="2400" b="1" cap="small" dirty="0">
                <a:solidFill>
                  <a:srgbClr val="222222"/>
                </a:solidFill>
                <a:latin typeface="arial" panose="020B0604020202020204" pitchFamily="34" charset="0"/>
              </a:rPr>
              <a:t>ata </a:t>
            </a:r>
            <a:r>
              <a:rPr lang="en-US" sz="2400" b="1" cap="small" dirty="0">
                <a:solidFill>
                  <a:srgbClr val="FF0000"/>
                </a:solidFill>
                <a:latin typeface="arial" panose="020B0604020202020204" pitchFamily="34" charset="0"/>
              </a:rPr>
              <a:t>P</a:t>
            </a:r>
            <a:r>
              <a:rPr lang="en-US" sz="2400" b="1" cap="small" dirty="0">
                <a:solidFill>
                  <a:srgbClr val="222222"/>
                </a:solidFill>
                <a:latin typeface="arial" panose="020B0604020202020204" pitchFamily="34" charset="0"/>
              </a:rPr>
              <a:t>rocessing</a:t>
            </a:r>
            <a:endParaRPr lang="en-US" sz="2400" b="1" cap="smal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598F97-C985-794D-9BF5-486CA8A11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17638"/>
            <a:ext cx="2938664" cy="472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FF7D22E-9293-3C47-B2C5-8DEA369C45BE}"/>
              </a:ext>
            </a:extLst>
          </p:cNvPr>
          <p:cNvSpPr/>
          <p:nvPr/>
        </p:nvSpPr>
        <p:spPr>
          <a:xfrm>
            <a:off x="4280624" y="4030275"/>
            <a:ext cx="3583032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b="1" cap="small" dirty="0">
                <a:solidFill>
                  <a:srgbClr val="222222"/>
                </a:solidFill>
                <a:latin typeface="arial" panose="020B0604020202020204" pitchFamily="34" charset="0"/>
              </a:rPr>
              <a:t>Open Systems Interconnection</a:t>
            </a:r>
            <a:endParaRPr lang="en-US" b="1" cap="smal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67E23E-6465-F64D-BBD8-BF97BE582660}"/>
              </a:ext>
            </a:extLst>
          </p:cNvPr>
          <p:cNvSpPr/>
          <p:nvPr/>
        </p:nvSpPr>
        <p:spPr>
          <a:xfrm>
            <a:off x="1143000" y="5987018"/>
            <a:ext cx="7315371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cap="small" dirty="0">
                <a:solidFill>
                  <a:srgbClr val="000000"/>
                </a:solidFill>
                <a:latin typeface="Linux Libertine"/>
              </a:rPr>
              <a:t>International Organization for Standardization(ISO)</a:t>
            </a:r>
          </a:p>
        </p:txBody>
      </p:sp>
    </p:spTree>
    <p:extLst>
      <p:ext uri="{BB962C8B-B14F-4D97-AF65-F5344CB8AC3E}">
        <p14:creationId xmlns:p14="http://schemas.microsoft.com/office/powerpoint/2010/main" val="409514634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BE4589-E7D0-1348-B43F-3B989EF70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r>
              <a:rPr lang="en-US" dirty="0"/>
              <a:t> </a:t>
            </a:r>
            <a:r>
              <a:rPr lang="en-US" dirty="0" smtClean="0"/>
              <a:t>of 34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5AEDC6-96CA-EB41-84EE-3D1C4E235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70000"/>
            <a:ext cx="7886700" cy="431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6F9B48D-D730-2847-81CF-532822D15F97}"/>
              </a:ext>
            </a:extLst>
          </p:cNvPr>
          <p:cNvSpPr txBox="1"/>
          <p:nvPr/>
        </p:nvSpPr>
        <p:spPr>
          <a:xfrm>
            <a:off x="4587433" y="3581400"/>
            <a:ext cx="3002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cap="small" dirty="0"/>
              <a:t>UTP –Unshielded Twisted Pair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0F34E4-E0AC-EC4F-8F33-CBA51BF43EAC}"/>
              </a:ext>
            </a:extLst>
          </p:cNvPr>
          <p:cNvSpPr txBox="1"/>
          <p:nvPr/>
        </p:nvSpPr>
        <p:spPr>
          <a:xfrm>
            <a:off x="3886200" y="2056368"/>
            <a:ext cx="171495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cap="small" dirty="0"/>
              <a:t>RJ-45 Connector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3276600"/>
            <a:ext cx="28200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Hub vs Switch…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Pricing of Switch….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8137026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55" y="1295400"/>
            <a:ext cx="8787545" cy="4301767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CB4BD60-2DD3-A14F-A6EE-02645817CAD3}"/>
              </a:ext>
            </a:extLst>
          </p:cNvPr>
          <p:cNvSpPr/>
          <p:nvPr/>
        </p:nvSpPr>
        <p:spPr>
          <a:xfrm>
            <a:off x="323461" y="1600200"/>
            <a:ext cx="8668139" cy="685800"/>
          </a:xfrm>
          <a:prstGeom prst="roundRect">
            <a:avLst/>
          </a:prstGeom>
          <a:solidFill>
            <a:schemeClr val="accent2">
              <a:alpha val="1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2718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4511C-9C05-1740-BC1E-F03364C3C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Computer </a:t>
            </a:r>
            <a:r>
              <a:rPr lang="en-US" dirty="0"/>
              <a:t>Network?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4E9CA-476F-8342-98C6-45D14DD701C8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r>
              <a:rPr lang="en-US" sz="2400" dirty="0"/>
              <a:t>Collection of </a:t>
            </a:r>
            <a:r>
              <a:rPr lang="en-US" sz="24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autonomous computers interconnected</a:t>
            </a:r>
            <a:r>
              <a:rPr lang="en-US" sz="2400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 </a:t>
            </a:r>
            <a:r>
              <a:rPr lang="en-US" sz="2400" dirty="0"/>
              <a:t>by a single technology. </a:t>
            </a:r>
          </a:p>
          <a:p>
            <a:endParaRPr lang="en-US" sz="2400" dirty="0"/>
          </a:p>
          <a:p>
            <a:r>
              <a:rPr lang="en-US" sz="2400" dirty="0"/>
              <a:t>Two computers are said to be</a:t>
            </a:r>
            <a:r>
              <a:rPr lang="en-US" sz="24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 interconnected </a:t>
            </a:r>
            <a:r>
              <a:rPr lang="en-US" sz="2400" dirty="0"/>
              <a:t>if they are </a:t>
            </a:r>
            <a:r>
              <a:rPr lang="en-US" sz="24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able to exchange information.</a:t>
            </a:r>
          </a:p>
          <a:p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b="1" dirty="0">
                <a:effectLst>
                  <a:glow rad="965200">
                    <a:srgbClr val="FFFF00">
                      <a:alpha val="83000"/>
                    </a:srgbClr>
                  </a:glow>
                </a:effectLst>
              </a:rPr>
              <a:t>connection need not </a:t>
            </a:r>
            <a:r>
              <a:rPr lang="en-US" sz="2400" dirty="0"/>
              <a:t>be </a:t>
            </a:r>
            <a:r>
              <a:rPr lang="en-US" sz="2400" b="1" dirty="0"/>
              <a:t>via</a:t>
            </a:r>
            <a:r>
              <a:rPr lang="en-US" sz="2400" dirty="0"/>
              <a:t> a copper wire; fiber optics, microwaves, infrared, and communication satellites can also be used.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B3F38B-777E-6B49-B35A-DC227A47E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r>
              <a:rPr lang="en-US"/>
              <a:t> </a:t>
            </a:r>
            <a:r>
              <a:rPr lang="en-US" smtClean="0"/>
              <a:t>of 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7482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Distributed Systems?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… is</a:t>
            </a:r>
            <a:r>
              <a:rPr lang="en-US" sz="2400" dirty="0"/>
              <a:t> an environment where </a:t>
            </a:r>
            <a:endParaRPr lang="en-US" sz="2400" dirty="0" smtClean="0"/>
          </a:p>
          <a:p>
            <a:pPr lvl="1">
              <a:lnSpc>
                <a:spcPct val="150000"/>
              </a:lnSpc>
            </a:pPr>
            <a:r>
              <a:rPr lang="en-US" sz="2400" dirty="0" smtClean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multiple </a:t>
            </a:r>
            <a:r>
              <a:rPr lang="en-US" sz="24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devices or computers </a:t>
            </a:r>
            <a:r>
              <a:rPr lang="en-US" sz="2400" dirty="0"/>
              <a:t>are working on various components and tasks across a network. </a:t>
            </a:r>
            <a:endParaRPr lang="en-US" sz="2400" dirty="0" smtClean="0"/>
          </a:p>
          <a:p>
            <a:pPr lvl="1">
              <a:lnSpc>
                <a:spcPct val="150000"/>
              </a:lnSpc>
            </a:pPr>
            <a:r>
              <a:rPr lang="en-US" sz="2400" dirty="0" smtClean="0"/>
              <a:t>The </a:t>
            </a:r>
            <a:r>
              <a:rPr lang="en-US" sz="24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components</a:t>
            </a:r>
            <a:r>
              <a:rPr lang="en-US" sz="2400" dirty="0"/>
              <a:t> within distributed systems </a:t>
            </a:r>
            <a:r>
              <a:rPr lang="en-US" sz="24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split up the work</a:t>
            </a:r>
            <a:r>
              <a:rPr lang="en-US" sz="2400" dirty="0"/>
              <a:t>, </a:t>
            </a:r>
            <a:r>
              <a:rPr lang="en-US" sz="24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coordinating efforts </a:t>
            </a:r>
            <a:r>
              <a:rPr lang="en-US" sz="2400" dirty="0"/>
              <a:t>to complete a given job </a:t>
            </a:r>
            <a:r>
              <a:rPr lang="en-US" sz="24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more efficiently </a:t>
            </a:r>
            <a:r>
              <a:rPr lang="en-US" sz="2400" dirty="0"/>
              <a:t>than if only one device ran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r>
              <a:rPr lang="en-US" smtClean="0"/>
              <a:t> of 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3964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25063</TotalTime>
  <Words>739</Words>
  <Application>Microsoft Office PowerPoint</Application>
  <PresentationFormat>On-screen Show (4:3)</PresentationFormat>
  <Paragraphs>176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Arial</vt:lpstr>
      <vt:lpstr>Calibri</vt:lpstr>
      <vt:lpstr>Courier New</vt:lpstr>
      <vt:lpstr>Linux Libertine</vt:lpstr>
      <vt:lpstr>Times New Roman</vt:lpstr>
      <vt:lpstr>Wingdings</vt:lpstr>
      <vt:lpstr>Office Theme</vt:lpstr>
      <vt:lpstr>PowerPoint Presentation</vt:lpstr>
      <vt:lpstr>PowerPoint Presentation</vt:lpstr>
      <vt:lpstr>Fundamental Idea</vt:lpstr>
      <vt:lpstr>Fundamental Idea</vt:lpstr>
      <vt:lpstr>Introduction</vt:lpstr>
      <vt:lpstr>PowerPoint Presentation</vt:lpstr>
      <vt:lpstr>PowerPoint Presentation</vt:lpstr>
      <vt:lpstr>What is Computer Network?</vt:lpstr>
      <vt:lpstr>What is a Distributed Systems?</vt:lpstr>
      <vt:lpstr>Computer Network vs Distributed Systems</vt:lpstr>
      <vt:lpstr>Applications of Computer Network??</vt:lpstr>
      <vt:lpstr>Business Applications</vt:lpstr>
      <vt:lpstr>VPNs (Virtual Private Networks) </vt:lpstr>
      <vt:lpstr>Client Server Model</vt:lpstr>
      <vt:lpstr>Business Application</vt:lpstr>
      <vt:lpstr>Business Application</vt:lpstr>
      <vt:lpstr>Home Application</vt:lpstr>
      <vt:lpstr>Home Application</vt:lpstr>
      <vt:lpstr>Home Application</vt:lpstr>
      <vt:lpstr>Others</vt:lpstr>
      <vt:lpstr>Transmission Technology</vt:lpstr>
      <vt:lpstr>point-to-point links</vt:lpstr>
      <vt:lpstr>Broadcast Links</vt:lpstr>
      <vt:lpstr>Broadcast + Multicast Links</vt:lpstr>
      <vt:lpstr>Classify Network By Scale</vt:lpstr>
      <vt:lpstr>Personal Area Networks</vt:lpstr>
      <vt:lpstr>Local Area Networks</vt:lpstr>
      <vt:lpstr>Metropolitan Area Networks</vt:lpstr>
      <vt:lpstr>Wide Area Networks</vt:lpstr>
      <vt:lpstr>Internetworks</vt:lpstr>
      <vt:lpstr>Internetworks</vt:lpstr>
      <vt:lpstr>Network Software</vt:lpstr>
      <vt:lpstr>Network Software</vt:lpstr>
      <vt:lpstr>Network Software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Processing all k-nearest neighbor queries in Hadoop</dc:title>
  <dc:creator>Administrator</dc:creator>
  <cp:lastModifiedBy>Dr. ASIF ZAMAN</cp:lastModifiedBy>
  <cp:revision>832</cp:revision>
  <cp:lastPrinted>2017-11-05T03:12:43Z</cp:lastPrinted>
  <dcterms:created xsi:type="dcterms:W3CDTF">2006-08-16T00:00:00Z</dcterms:created>
  <dcterms:modified xsi:type="dcterms:W3CDTF">2025-01-23T00:47:49Z</dcterms:modified>
</cp:coreProperties>
</file>